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 id="2147483681" r:id="rId3"/>
  </p:sldMasterIdLst>
  <p:notesMasterIdLst>
    <p:notesMasterId r:id="rId5"/>
  </p:notesMasterIdLst>
  <p:handoutMasterIdLst>
    <p:handoutMasterId r:id="rId6"/>
  </p:handoutMasterIdLst>
  <p:sldIdLst>
    <p:sldId id="257"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3F5FA"/>
    <a:srgbClr val="CDD2DE"/>
    <a:srgbClr val="E3E9E5"/>
    <a:srgbClr val="EAEAEA"/>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266" autoAdjust="0"/>
    <p:restoredTop sz="94626" autoAdjust="0"/>
  </p:normalViewPr>
  <p:slideViewPr>
    <p:cSldViewPr snapToGrid="0" snapToObjects="1" showGuides="1">
      <p:cViewPr>
        <p:scale>
          <a:sx n="25" d="100"/>
          <a:sy n="25" d="100"/>
        </p:scale>
        <p:origin x="-821" y="-62"/>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6/22/2024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6/22/2024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3" y="1310640"/>
            <a:ext cx="14439902" cy="5577840"/>
          </a:xfrm>
        </p:spPr>
        <p:txBody>
          <a:bodyPr vert="horz" anchor="b">
            <a:normAutofit/>
            <a:sp3d prstMaterial="softEdge"/>
          </a:bodyPr>
          <a:lstStyle>
            <a:lvl1pPr algn="l">
              <a:buNone/>
              <a:defRPr sz="106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2194563" y="7315203"/>
            <a:ext cx="14439902" cy="22090382"/>
          </a:xfrm>
        </p:spPr>
        <p:txBody>
          <a:bodyPr/>
          <a:lstStyle>
            <a:lvl1pPr marL="0" indent="0">
              <a:buNone/>
              <a:defRPr sz="6700"/>
            </a:lvl1pPr>
            <a:lvl2pPr>
              <a:buNone/>
              <a:defRPr sz="5800"/>
            </a:lvl2pPr>
            <a:lvl3pPr>
              <a:buNone/>
              <a:defRPr sz="4800"/>
            </a:lvl3pPr>
            <a:lvl4pPr>
              <a:buNone/>
              <a:defRPr sz="4300"/>
            </a:lvl4pPr>
            <a:lvl5pPr>
              <a:buNone/>
              <a:defRPr sz="43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7160240" y="1310643"/>
            <a:ext cx="24536400" cy="28094942"/>
          </a:xfrm>
        </p:spPr>
        <p:txBody>
          <a:bodyPr/>
          <a:lstStyle>
            <a:lvl1pPr>
              <a:defRPr sz="12500"/>
            </a:lvl1pPr>
            <a:lvl2pPr>
              <a:defRPr sz="11500"/>
            </a:lvl2pPr>
            <a:lvl3pPr>
              <a:defRPr sz="10600"/>
            </a:lvl3pPr>
            <a:lvl4pPr>
              <a:defRPr sz="9600"/>
            </a:lvl4pPr>
            <a:lvl5pPr>
              <a:defRPr sz="8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4AB02A5-4FE5-49D9-9E24-09F23B90C450}" type="datetimeFigureOut">
              <a:rPr lang="en-US" smtClean="0"/>
              <a:pPr/>
              <a:t>6/22/2024</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778240" y="2926080"/>
            <a:ext cx="26334720" cy="2506982"/>
          </a:xfrm>
        </p:spPr>
        <p:txBody>
          <a:bodyPr lIns="219456" rIns="219456" bIns="0" anchor="b">
            <a:sp3d prstMaterial="softEdge"/>
          </a:bodyPr>
          <a:lstStyle>
            <a:lvl1pPr algn="ctr">
              <a:buNone/>
              <a:defRPr sz="96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8778240" y="8793480"/>
            <a:ext cx="26334720" cy="19019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154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8778240" y="5600577"/>
            <a:ext cx="26334720" cy="2545690"/>
          </a:xfrm>
        </p:spPr>
        <p:txBody>
          <a:bodyPr lIns="219456" tIns="219456" rIns="219456" anchor="t"/>
          <a:lstStyle>
            <a:lvl1pPr marL="0" indent="0" algn="ctr">
              <a:buNone/>
              <a:defRPr sz="6700"/>
            </a:lvl1pPr>
            <a:lvl2pPr>
              <a:defRPr sz="5800"/>
            </a:lvl2pPr>
            <a:lvl3pPr>
              <a:defRPr sz="4800"/>
            </a:lvl3pPr>
            <a:lvl4pPr>
              <a:defRPr sz="4300"/>
            </a:lvl4pPr>
            <a:lvl5pPr>
              <a:defRPr sz="43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4AB02A5-4FE5-49D9-9E24-09F23B90C450}" type="datetimeFigureOut">
              <a:rPr lang="en-US" smtClean="0"/>
              <a:pPr/>
              <a:t>6/22/2024</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4AB02A5-4FE5-49D9-9E24-09F23B90C450}" type="datetimeFigureOut">
              <a:rPr lang="en-US" smtClean="0"/>
              <a:pPr/>
              <a:t>6/22/2024</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31821120" y="1318265"/>
            <a:ext cx="9875520" cy="2808732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2194560" y="1318265"/>
            <a:ext cx="28895040" cy="2808732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4AB02A5-4FE5-49D9-9E24-09F23B90C450}" type="datetimeFigureOut">
              <a:rPr lang="en-US" smtClean="0"/>
              <a:pPr/>
              <a:t>6/22/2024</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 xmlns:p14="http://schemas.microsoft.com/office/powerpoint/2010/main" val="43886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025744" y="6583680"/>
            <a:ext cx="39502080" cy="8778240"/>
          </a:xfrm>
        </p:spPr>
        <p:txBody>
          <a:bodyPr vert="horz" lIns="219456" tIns="0" rIns="219456" bIns="0" anchor="b">
            <a:normAutofit/>
            <a:scene3d>
              <a:camera prst="orthographicFront"/>
              <a:lightRig rig="soft" dir="t">
                <a:rot lat="0" lon="0" rev="17220000"/>
              </a:lightRig>
            </a:scene3d>
            <a:sp3d prstMaterial="softEdge">
              <a:bevelT w="38100" h="38100"/>
            </a:sp3d>
          </a:bodyPr>
          <a:lstStyle>
            <a:lvl1pPr>
              <a:defRPr sz="230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54AB02A5-4FE5-49D9-9E24-09F23B90C450}" type="datetimeFigureOut">
              <a:rPr lang="en-US" smtClean="0"/>
              <a:pPr/>
              <a:t>6/22/2024</a:t>
            </a:fld>
            <a:endParaRPr lang="en-US"/>
          </a:p>
        </p:txBody>
      </p:sp>
      <p:sp>
        <p:nvSpPr>
          <p:cNvPr id="17" name="16 - Θέση υποσέλιδου"/>
          <p:cNvSpPr>
            <a:spLocks noGrp="1"/>
          </p:cNvSpPr>
          <p:nvPr>
            <p:ph type="ftr" sz="quarter" idx="11"/>
          </p:nvPr>
        </p:nvSpPr>
        <p:spPr/>
        <p:txBody>
          <a:bodyPr/>
          <a:lstStyle/>
          <a:p>
            <a:endParaRPr kumimoji="0" lang="en-US"/>
          </a:p>
        </p:txBody>
      </p:sp>
      <p:sp>
        <p:nvSpPr>
          <p:cNvPr id="29" name="28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9" name="8 - Υπότιτλος"/>
          <p:cNvSpPr>
            <a:spLocks noGrp="1"/>
          </p:cNvSpPr>
          <p:nvPr>
            <p:ph type="subTitle" idx="1"/>
          </p:nvPr>
        </p:nvSpPr>
        <p:spPr>
          <a:xfrm>
            <a:off x="6583680" y="15992150"/>
            <a:ext cx="30723840" cy="8412480"/>
          </a:xfrm>
        </p:spPr>
        <p:txBody>
          <a:bodyPr/>
          <a:lstStyle>
            <a:lvl1pPr marL="0" indent="0" algn="ctr">
              <a:buNone/>
              <a:defRPr>
                <a:solidFill>
                  <a:schemeClr val="tx1"/>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4AB02A5-4FE5-49D9-9E24-09F23B90C450}" type="datetimeFigureOut">
              <a:rPr lang="en-US" smtClean="0"/>
              <a:pPr/>
              <a:t>6/22/2024</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680960" y="2926080"/>
            <a:ext cx="34015680" cy="8778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230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680960" y="12037373"/>
            <a:ext cx="34015680" cy="7246618"/>
          </a:xfrm>
        </p:spPr>
        <p:txBody>
          <a:bodyPr anchor="t"/>
          <a:lstStyle>
            <a:lvl1pPr marL="351130" indent="0" algn="l">
              <a:buNone/>
              <a:defRPr sz="9600">
                <a:solidFill>
                  <a:schemeClr val="tx1"/>
                </a:solidFill>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4AB02A5-4FE5-49D9-9E24-09F23B90C450}" type="datetimeFigureOut">
              <a:rPr lang="en-US" smtClean="0"/>
              <a:pPr/>
              <a:t>6/22/2024</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a:xfrm>
            <a:off x="38039040" y="30800042"/>
            <a:ext cx="3657600" cy="1752600"/>
          </a:xfrm>
        </p:spPr>
        <p:txBody>
          <a:bodyPr/>
          <a:lstStyle/>
          <a:p>
            <a:fld id="{6294C92D-0306-4E69-9CD3-20855E849650}"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2194560" y="7680963"/>
            <a:ext cx="19385280" cy="21724622"/>
          </a:xfrm>
        </p:spPr>
        <p:txBody>
          <a:bodyPr/>
          <a:lstStyle>
            <a:lvl1pPr>
              <a:defRPr sz="12500"/>
            </a:lvl1pPr>
            <a:lvl2pPr>
              <a:defRPr sz="11500"/>
            </a:lvl2pPr>
            <a:lvl3pPr>
              <a:defRPr sz="9600"/>
            </a:lvl3pPr>
            <a:lvl4pPr>
              <a:defRPr sz="8600"/>
            </a:lvl4pPr>
            <a:lvl5pPr>
              <a:defRPr sz="8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22311360" y="7680963"/>
            <a:ext cx="19385280" cy="21724622"/>
          </a:xfrm>
        </p:spPr>
        <p:txBody>
          <a:bodyPr/>
          <a:lstStyle>
            <a:lvl1pPr>
              <a:defRPr sz="12500"/>
            </a:lvl1pPr>
            <a:lvl2pPr>
              <a:defRPr sz="11500"/>
            </a:lvl2pPr>
            <a:lvl3pPr>
              <a:defRPr sz="9600"/>
            </a:lvl3pPr>
            <a:lvl4pPr>
              <a:defRPr sz="8600"/>
            </a:lvl4pPr>
            <a:lvl5pPr>
              <a:defRPr sz="8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4AB02A5-4FE5-49D9-9E24-09F23B90C450}" type="datetimeFigureOut">
              <a:rPr lang="en-US" smtClean="0"/>
              <a:pPr/>
              <a:t>6/22/2024</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0" y="1310640"/>
            <a:ext cx="39502080" cy="5486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194560" y="7368540"/>
            <a:ext cx="19392902" cy="3604258"/>
          </a:xfrm>
        </p:spPr>
        <p:txBody>
          <a:bodyPr anchor="ctr"/>
          <a:lstStyle>
            <a:lvl1pPr marL="0" indent="0">
              <a:buNone/>
              <a:defRPr sz="11500" b="0" cap="all" baseline="0">
                <a:solidFill>
                  <a:schemeClr val="tx1"/>
                </a:solidFill>
              </a:defRPr>
            </a:lvl1pPr>
            <a:lvl2pPr>
              <a:buNone/>
              <a:defRPr sz="9600" b="1"/>
            </a:lvl2pPr>
            <a:lvl3pPr>
              <a:buNone/>
              <a:defRPr sz="8600" b="1"/>
            </a:lvl3pPr>
            <a:lvl4pPr>
              <a:buNone/>
              <a:defRPr sz="7700" b="1"/>
            </a:lvl4pPr>
            <a:lvl5pPr>
              <a:buNone/>
              <a:defRPr sz="77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22296122" y="7368540"/>
            <a:ext cx="19400520" cy="3604258"/>
          </a:xfrm>
        </p:spPr>
        <p:txBody>
          <a:bodyPr anchor="ctr"/>
          <a:lstStyle>
            <a:lvl1pPr marL="0" indent="0">
              <a:buNone/>
              <a:defRPr sz="11500" b="0" cap="all" baseline="0">
                <a:solidFill>
                  <a:schemeClr val="tx1"/>
                </a:solidFill>
              </a:defRPr>
            </a:lvl1pPr>
            <a:lvl2pPr>
              <a:buNone/>
              <a:defRPr sz="9600" b="1"/>
            </a:lvl2pPr>
            <a:lvl3pPr>
              <a:buNone/>
              <a:defRPr sz="8600" b="1"/>
            </a:lvl3pPr>
            <a:lvl4pPr>
              <a:buNone/>
              <a:defRPr sz="7700" b="1"/>
            </a:lvl4pPr>
            <a:lvl5pPr>
              <a:buNone/>
              <a:defRPr sz="77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194560" y="11338563"/>
            <a:ext cx="19392902" cy="18067022"/>
          </a:xfrm>
        </p:spPr>
        <p:txBody>
          <a:bodyPr/>
          <a:lstStyle>
            <a:lvl1pPr>
              <a:defRPr sz="11500"/>
            </a:lvl1pPr>
            <a:lvl2pPr>
              <a:defRPr sz="9600"/>
            </a:lvl2pPr>
            <a:lvl3pPr>
              <a:defRPr sz="8600"/>
            </a:lvl3pPr>
            <a:lvl4pPr>
              <a:defRPr sz="7700"/>
            </a:lvl4pPr>
            <a:lvl5pPr>
              <a:defRPr sz="77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2296122" y="11338563"/>
            <a:ext cx="19400520" cy="18067022"/>
          </a:xfrm>
        </p:spPr>
        <p:txBody>
          <a:bodyPr/>
          <a:lstStyle>
            <a:lvl1pPr>
              <a:defRPr sz="11500"/>
            </a:lvl1pPr>
            <a:lvl2pPr>
              <a:defRPr sz="9600"/>
            </a:lvl2pPr>
            <a:lvl3pPr>
              <a:defRPr sz="8600"/>
            </a:lvl3pPr>
            <a:lvl4pPr>
              <a:defRPr sz="7700"/>
            </a:lvl4pPr>
            <a:lvl5pPr>
              <a:defRPr sz="77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54AB02A5-4FE5-49D9-9E24-09F23B90C450}" type="datetimeFigureOut">
              <a:rPr lang="en-US" smtClean="0"/>
              <a:pPr/>
              <a:t>6/22/2024</a:t>
            </a:fld>
            <a:endParaRPr lang="en-US"/>
          </a:p>
        </p:txBody>
      </p:sp>
      <p:sp>
        <p:nvSpPr>
          <p:cNvPr id="8" name="7 - Θέση υποσέλιδου"/>
          <p:cNvSpPr>
            <a:spLocks noGrp="1"/>
          </p:cNvSpPr>
          <p:nvPr>
            <p:ph type="ftr" sz="quarter" idx="11"/>
          </p:nvPr>
        </p:nvSpPr>
        <p:spPr/>
        <p:txBody>
          <a:bodyPr/>
          <a:lstStyle/>
          <a:p>
            <a:endParaRPr kumimoji="0" lang="en-US"/>
          </a:p>
        </p:txBody>
      </p:sp>
      <p:sp>
        <p:nvSpPr>
          <p:cNvPr id="9" name="8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4AB02A5-4FE5-49D9-9E24-09F23B90C450}" type="datetimeFigureOut">
              <a:rPr lang="en-US" smtClean="0"/>
              <a:pPr/>
              <a:t>6/22/2024</a:t>
            </a:fld>
            <a:endParaRPr lang="en-US"/>
          </a:p>
        </p:txBody>
      </p:sp>
      <p:sp>
        <p:nvSpPr>
          <p:cNvPr id="4" name="3 - Θέση υποσέλιδου"/>
          <p:cNvSpPr>
            <a:spLocks noGrp="1"/>
          </p:cNvSpPr>
          <p:nvPr>
            <p:ph type="ftr" sz="quarter" idx="11"/>
          </p:nvPr>
        </p:nvSpPr>
        <p:spPr/>
        <p:txBody>
          <a:bodyPr/>
          <a:lstStyle/>
          <a:p>
            <a:endParaRPr kumimoji="0" lang="en-US"/>
          </a:p>
        </p:txBody>
      </p:sp>
      <p:sp>
        <p:nvSpPr>
          <p:cNvPr id="5" name="4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4AB02A5-4FE5-49D9-9E24-09F23B90C450}" type="datetimeFigureOut">
              <a:rPr lang="en-US" smtClean="0"/>
              <a:pPr/>
              <a:t>6/22/2024</a:t>
            </a:fld>
            <a:endParaRPr lang="en-US"/>
          </a:p>
        </p:txBody>
      </p:sp>
      <p:sp>
        <p:nvSpPr>
          <p:cNvPr id="3" name="2 - Θέση υποσέλιδου"/>
          <p:cNvSpPr>
            <a:spLocks noGrp="1"/>
          </p:cNvSpPr>
          <p:nvPr>
            <p:ph type="ftr" sz="quarter" idx="11"/>
          </p:nvPr>
        </p:nvSpPr>
        <p:spPr/>
        <p:txBody>
          <a:bodyPr/>
          <a:lstStyle/>
          <a:p>
            <a:endParaRPr kumimoji="0" lang="en-US"/>
          </a:p>
        </p:txBody>
      </p:sp>
      <p:sp>
        <p:nvSpPr>
          <p:cNvPr id="4" name="3 - Θέση αριθμού διαφάνειας"/>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18" Type="http://schemas.openxmlformats.org/officeDocument/2006/relationships/hyperlink" Target="https://www.posterpresentations.com/how-to-change-the-research-poster-template-colors.html" TargetMode="External"/><Relationship Id="rId3" Type="http://schemas.openxmlformats.org/officeDocument/2006/relationships/slideLayout" Target="../slideLayouts/slideLayout5.xml"/><Relationship Id="rId21" Type="http://schemas.openxmlformats.org/officeDocument/2006/relationships/image" Target="../media/image7.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4.png"/><Relationship Id="rId2" Type="http://schemas.openxmlformats.org/officeDocument/2006/relationships/slideLayout" Target="../slideLayouts/slideLayout4.xml"/><Relationship Id="rId16" Type="http://schemas.openxmlformats.org/officeDocument/2006/relationships/image" Target="../media/image3.png"/><Relationship Id="rId20"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19"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AF9AA5EE-77AD-9645-B396-F73887C4B6FD}"/>
              </a:ext>
            </a:extLst>
          </p:cNvPr>
          <p:cNvGraphicFramePr>
            <a:graphicFrameLocks noGrp="1"/>
          </p:cNvGraphicFramePr>
          <p:nvPr userDrawn="1">
            <p:extLst>
              <p:ext uri="{D42A27DB-BD31-4B8C-83A1-F6EECF244321}">
                <p14:modId xmlns=""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 xmlns:a16="http://schemas.microsoft.com/office/drawing/2014/main" val="20000"/>
                    </a:ext>
                  </a:extLst>
                </a:gridCol>
                <a:gridCol w="5584624">
                  <a:extLst>
                    <a:ext uri="{9D8B030D-6E8A-4147-A177-3AD203B41FA5}">
                      <a16:colId xmlns=""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6338BD29-2BD7-AB47-B9B8-5033641D7C2D}"/>
              </a:ext>
            </a:extLst>
          </p:cNvPr>
          <p:cNvGraphicFramePr>
            <a:graphicFrameLocks noGrp="1"/>
          </p:cNvGraphicFramePr>
          <p:nvPr userDrawn="1">
            <p:extLst>
              <p:ext uri="{D42A27DB-BD31-4B8C-83A1-F6EECF244321}">
                <p14:modId xmlns=""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 xmlns:a16="http://schemas.microsoft.com/office/drawing/2014/main" val="20000"/>
                    </a:ext>
                  </a:extLst>
                </a:gridCol>
                <a:gridCol w="1381559">
                  <a:extLst>
                    <a:ext uri="{9D8B030D-6E8A-4147-A177-3AD203B41FA5}">
                      <a16:colId xmlns="" xmlns:a16="http://schemas.microsoft.com/office/drawing/2014/main" val="997673227"/>
                    </a:ext>
                  </a:extLst>
                </a:gridCol>
                <a:gridCol w="4704794">
                  <a:extLst>
                    <a:ext uri="{9D8B030D-6E8A-4147-A177-3AD203B41FA5}">
                      <a16:colId xmlns=""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2194560" y="1318262"/>
            <a:ext cx="39502080" cy="5486400"/>
          </a:xfrm>
          <a:prstGeom prst="rect">
            <a:avLst/>
          </a:prstGeom>
        </p:spPr>
        <p:txBody>
          <a:bodyPr vert="horz" lIns="438912" tIns="219456" rIns="438912" bIns="219456"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194560" y="7680960"/>
            <a:ext cx="39502080" cy="22603968"/>
          </a:xfrm>
          <a:prstGeom prst="rect">
            <a:avLst/>
          </a:prstGeom>
        </p:spPr>
        <p:txBody>
          <a:bodyPr vert="horz" lIns="438912" tIns="219456" rIns="438912" bIns="219456">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2194560" y="30800042"/>
            <a:ext cx="10241280" cy="1752600"/>
          </a:xfrm>
          <a:prstGeom prst="rect">
            <a:avLst/>
          </a:prstGeom>
        </p:spPr>
        <p:txBody>
          <a:bodyPr vert="horz" lIns="438912" tIns="219456" rIns="438912" bIns="219456" anchor="b"/>
          <a:lstStyle>
            <a:lvl1pPr algn="l" eaLnBrk="1" latinLnBrk="0" hangingPunct="1">
              <a:defRPr kumimoji="0" sz="5800">
                <a:solidFill>
                  <a:schemeClr val="tx1">
                    <a:shade val="50000"/>
                  </a:schemeClr>
                </a:solidFill>
              </a:defRPr>
            </a:lvl1pPr>
          </a:lstStyle>
          <a:p>
            <a:fld id="{7CB97365-EBCA-4027-87D5-99FC1D4DF0BB}" type="datetimeFigureOut">
              <a:rPr lang="en-US" smtClean="0"/>
              <a:pPr/>
              <a:t>6/22/2024</a:t>
            </a:fld>
            <a:endParaRPr lang="en-US">
              <a:solidFill>
                <a:schemeClr val="tx1">
                  <a:shade val="50000"/>
                </a:schemeClr>
              </a:solidFill>
            </a:endParaRPr>
          </a:p>
        </p:txBody>
      </p:sp>
      <p:sp>
        <p:nvSpPr>
          <p:cNvPr id="3" name="2 - Θέση υποσέλιδου"/>
          <p:cNvSpPr>
            <a:spLocks noGrp="1"/>
          </p:cNvSpPr>
          <p:nvPr>
            <p:ph type="ftr" sz="quarter" idx="3"/>
          </p:nvPr>
        </p:nvSpPr>
        <p:spPr>
          <a:xfrm>
            <a:off x="14996160" y="30800042"/>
            <a:ext cx="13898880" cy="1752600"/>
          </a:xfrm>
          <a:prstGeom prst="rect">
            <a:avLst/>
          </a:prstGeom>
        </p:spPr>
        <p:txBody>
          <a:bodyPr vert="horz" lIns="438912" tIns="219456" rIns="438912" bIns="219456" anchor="b"/>
          <a:lstStyle>
            <a:lvl1pPr algn="ctr" eaLnBrk="1" latinLnBrk="0" hangingPunct="1">
              <a:defRPr kumimoji="0" sz="5800">
                <a:solidFill>
                  <a:schemeClr val="tx1">
                    <a:shade val="50000"/>
                  </a:schemeClr>
                </a:solidFill>
              </a:defRPr>
            </a:lvl1pPr>
          </a:lstStyle>
          <a:p>
            <a:endParaRPr kumimoji="0" lang="en-US">
              <a:solidFill>
                <a:schemeClr val="tx1">
                  <a:shade val="50000"/>
                </a:schemeClr>
              </a:solidFill>
            </a:endParaRPr>
          </a:p>
        </p:txBody>
      </p:sp>
      <p:sp>
        <p:nvSpPr>
          <p:cNvPr id="23" name="22 - Θέση αριθμού διαφάνειας"/>
          <p:cNvSpPr>
            <a:spLocks noGrp="1"/>
          </p:cNvSpPr>
          <p:nvPr>
            <p:ph type="sldNum" sz="quarter" idx="4"/>
          </p:nvPr>
        </p:nvSpPr>
        <p:spPr>
          <a:xfrm>
            <a:off x="38039040" y="30800042"/>
            <a:ext cx="3657600" cy="1752600"/>
          </a:xfrm>
          <a:prstGeom prst="rect">
            <a:avLst/>
          </a:prstGeom>
        </p:spPr>
        <p:txBody>
          <a:bodyPr vert="horz" lIns="0" tIns="219456" rIns="0" bIns="219456" anchor="b"/>
          <a:lstStyle>
            <a:lvl1pPr algn="r" eaLnBrk="1" latinLnBrk="0" hangingPunct="1">
              <a:defRPr kumimoji="0" sz="58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graphicFrame>
        <p:nvGraphicFramePr>
          <p:cNvPr id="7" name="Table 2">
            <a:extLst>
              <a:ext uri="{FF2B5EF4-FFF2-40B4-BE49-F238E27FC236}">
                <a16:creationId xmlns="" xmlns:a16="http://schemas.microsoft.com/office/drawing/2014/main" id="{AF9AA5EE-77AD-9645-B396-F73887C4B6FD}"/>
              </a:ext>
            </a:extLst>
          </p:cNvPr>
          <p:cNvGraphicFramePr>
            <a:graphicFrameLocks noGrp="1"/>
          </p:cNvGraphicFramePr>
          <p:nvPr userDrawn="1">
            <p:extLst>
              <p:ext uri="{D42A27DB-BD31-4B8C-83A1-F6EECF244321}">
                <p14:modId xmlns=""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 xmlns:a16="http://schemas.microsoft.com/office/drawing/2014/main" val="20000"/>
                    </a:ext>
                  </a:extLst>
                </a:gridCol>
                <a:gridCol w="5584624">
                  <a:extLst>
                    <a:ext uri="{9D8B030D-6E8A-4147-A177-3AD203B41FA5}">
                      <a16:colId xmlns=""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 xmlns:a16="http://schemas.microsoft.com/office/drawing/2014/main" val="10008"/>
                  </a:ext>
                </a:extLst>
              </a:tr>
              <a:tr h="4288692">
                <a:tc>
                  <a:txBody>
                    <a:bodyPr/>
                    <a:lstStyle/>
                    <a:p>
                      <a:endParaRPr lang="en-US" sz="2000" dirty="0">
                        <a:solidFill>
                          <a:srgbClr val="1F3A4E"/>
                        </a:solidFill>
                      </a:endParaRPr>
                    </a:p>
                  </a:txBody>
                  <a:tcPr>
                    <a:blipFill rotWithShape="1">
                      <a:blip r:embed="rId1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824339">
                <a:tc>
                  <a:txBody>
                    <a:bodyPr/>
                    <a:lstStyle/>
                    <a:p>
                      <a:endParaRPr lang="en-US" sz="2000" dirty="0">
                        <a:solidFill>
                          <a:srgbClr val="1F3A4E"/>
                        </a:solidFill>
                      </a:endParaRPr>
                    </a:p>
                  </a:txBody>
                  <a:tcPr>
                    <a:blipFill rotWithShape="1">
                      <a:blip r:embed="rId1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6"/>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17"/>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8" name="Table 3">
            <a:extLst>
              <a:ext uri="{FF2B5EF4-FFF2-40B4-BE49-F238E27FC236}">
                <a16:creationId xmlns="" xmlns:a16="http://schemas.microsoft.com/office/drawing/2014/main" id="{6338BD29-2BD7-AB47-B9B8-5033641D7C2D}"/>
              </a:ext>
            </a:extLst>
          </p:cNvPr>
          <p:cNvGraphicFramePr>
            <a:graphicFrameLocks noGrp="1"/>
          </p:cNvGraphicFramePr>
          <p:nvPr userDrawn="1">
            <p:extLst>
              <p:ext uri="{D42A27DB-BD31-4B8C-83A1-F6EECF244321}">
                <p14:modId xmlns=""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 xmlns:a16="http://schemas.microsoft.com/office/drawing/2014/main" val="20000"/>
                    </a:ext>
                  </a:extLst>
                </a:gridCol>
                <a:gridCol w="1381559">
                  <a:extLst>
                    <a:ext uri="{9D8B030D-6E8A-4147-A177-3AD203B41FA5}">
                      <a16:colId xmlns="" xmlns:a16="http://schemas.microsoft.com/office/drawing/2014/main" val="997673227"/>
                    </a:ext>
                  </a:extLst>
                </a:gridCol>
                <a:gridCol w="4704794">
                  <a:extLst>
                    <a:ext uri="{9D8B030D-6E8A-4147-A177-3AD203B41FA5}">
                      <a16:colId xmlns=""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18">
                            <a:extLst>
                              <a:ext uri="{A12FA001-AC4F-418D-AE19-62706E023703}">
                                <ahyp:hlinkClr xmlns=""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9"/>
                      <a:stretch>
                        <a:fillRect/>
                      </a:stretch>
                    </a:blipFill>
                  </a:tcPr>
                </a:tc>
                <a:tc hMerge="1">
                  <a:txBody>
                    <a:bodyPr/>
                    <a:lstStyle/>
                    <a:p>
                      <a:endParaRPr lang="en-US"/>
                    </a:p>
                  </a:txBody>
                  <a:tcPr/>
                </a:tc>
                <a:extLst>
                  <a:ext uri="{0D108BD9-81ED-4DB2-BD59-A6C34878D82A}">
                    <a16:rowId xmlns=""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20"/>
                      <a:stretch>
                        <a:fillRect/>
                      </a:stretch>
                    </a:blipFill>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21">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22">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Tree>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ctr" rtl="0" eaLnBrk="1" latinLnBrk="0" hangingPunct="1">
        <a:spcBef>
          <a:spcPct val="0"/>
        </a:spcBef>
        <a:buNone/>
        <a:defRPr kumimoji="0" sz="197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2633472" indent="-1975104" algn="l" rtl="0" eaLnBrk="1" latinLnBrk="0" hangingPunct="1">
        <a:spcBef>
          <a:spcPct val="20000"/>
        </a:spcBef>
        <a:buClr>
          <a:schemeClr val="tx1">
            <a:shade val="95000"/>
          </a:schemeClr>
        </a:buClr>
        <a:buSzPct val="65000"/>
        <a:buFont typeface="Wingdings 2"/>
        <a:buChar char=""/>
        <a:defRPr kumimoji="0" sz="13400" kern="1200">
          <a:solidFill>
            <a:schemeClr val="tx1"/>
          </a:solidFill>
          <a:latin typeface="+mn-lt"/>
          <a:ea typeface="+mn-ea"/>
          <a:cs typeface="+mn-cs"/>
        </a:defRPr>
      </a:lvl1pPr>
      <a:lvl2pPr marL="4169664" indent="-1360627" algn="l" rtl="0" eaLnBrk="1" latinLnBrk="0" hangingPunct="1">
        <a:spcBef>
          <a:spcPct val="20000"/>
        </a:spcBef>
        <a:buClr>
          <a:schemeClr val="tx1"/>
        </a:buClr>
        <a:buSzPct val="80000"/>
        <a:buFont typeface="Wingdings 2"/>
        <a:buChar char=""/>
        <a:defRPr kumimoji="0" sz="11500" kern="1200">
          <a:solidFill>
            <a:schemeClr val="tx1"/>
          </a:solidFill>
          <a:latin typeface="+mn-lt"/>
          <a:ea typeface="+mn-ea"/>
          <a:cs typeface="+mn-cs"/>
        </a:defRPr>
      </a:lvl2pPr>
      <a:lvl3pPr marL="5442509" indent="-1097280" algn="l" rtl="0" eaLnBrk="1" latinLnBrk="0" hangingPunct="1">
        <a:spcBef>
          <a:spcPct val="20000"/>
        </a:spcBef>
        <a:buClr>
          <a:schemeClr val="tx1"/>
        </a:buClr>
        <a:buSzPct val="95000"/>
        <a:buFont typeface="Wingdings"/>
        <a:buChar char=""/>
        <a:defRPr kumimoji="0" sz="10600" kern="1200">
          <a:solidFill>
            <a:schemeClr val="tx1"/>
          </a:solidFill>
          <a:latin typeface="+mn-lt"/>
          <a:ea typeface="+mn-ea"/>
          <a:cs typeface="+mn-cs"/>
        </a:defRPr>
      </a:lvl3pPr>
      <a:lvl4pPr marL="6495898" indent="-877824" algn="l" rtl="0" eaLnBrk="1" latinLnBrk="0" hangingPunct="1">
        <a:spcBef>
          <a:spcPct val="20000"/>
        </a:spcBef>
        <a:buClr>
          <a:schemeClr val="tx1"/>
        </a:buClr>
        <a:buSzPct val="100000"/>
        <a:buFont typeface="Wingdings 3"/>
        <a:buChar char=""/>
        <a:defRPr kumimoji="0" sz="9600" kern="1200">
          <a:solidFill>
            <a:schemeClr val="tx1"/>
          </a:solidFill>
          <a:latin typeface="+mn-lt"/>
          <a:ea typeface="+mn-ea"/>
          <a:cs typeface="+mn-cs"/>
        </a:defRPr>
      </a:lvl4pPr>
      <a:lvl5pPr marL="7417613" indent="-877824" algn="l" rtl="0" eaLnBrk="1" latinLnBrk="0" hangingPunct="1">
        <a:spcBef>
          <a:spcPct val="20000"/>
        </a:spcBef>
        <a:buClr>
          <a:schemeClr val="tx1"/>
        </a:buClr>
        <a:buFont typeface="Wingdings 2"/>
        <a:buChar char=""/>
        <a:defRPr kumimoji="0" sz="9600" kern="1200">
          <a:solidFill>
            <a:schemeClr val="tx1"/>
          </a:solidFill>
          <a:latin typeface="+mn-lt"/>
          <a:ea typeface="+mn-ea"/>
          <a:cs typeface="+mn-cs"/>
        </a:defRPr>
      </a:lvl5pPr>
      <a:lvl6pPr marL="8471002" indent="-877824" algn="l" rtl="0" eaLnBrk="1" latinLnBrk="0" hangingPunct="1">
        <a:spcBef>
          <a:spcPct val="20000"/>
        </a:spcBef>
        <a:buClr>
          <a:schemeClr val="tx1"/>
        </a:buClr>
        <a:buFont typeface="Wingdings 3"/>
        <a:buChar char=""/>
        <a:defRPr kumimoji="0" sz="8600" kern="1200">
          <a:solidFill>
            <a:schemeClr val="tx1"/>
          </a:solidFill>
          <a:latin typeface="+mn-lt"/>
          <a:ea typeface="+mn-ea"/>
          <a:cs typeface="+mn-cs"/>
        </a:defRPr>
      </a:lvl6pPr>
      <a:lvl7pPr marL="9436608" indent="-877824" algn="l" rtl="0" eaLnBrk="1" latinLnBrk="0" hangingPunct="1">
        <a:spcBef>
          <a:spcPct val="20000"/>
        </a:spcBef>
        <a:buClr>
          <a:schemeClr val="tx1"/>
        </a:buClr>
        <a:buFont typeface="Wingdings 2"/>
        <a:buChar char=""/>
        <a:defRPr kumimoji="0" sz="7700" kern="1200">
          <a:solidFill>
            <a:schemeClr val="tx1"/>
          </a:solidFill>
          <a:latin typeface="+mn-lt"/>
          <a:ea typeface="+mn-ea"/>
          <a:cs typeface="+mn-cs"/>
        </a:defRPr>
      </a:lvl7pPr>
      <a:lvl8pPr marL="10402214" indent="-877824" algn="l" rtl="0" eaLnBrk="1" latinLnBrk="0" hangingPunct="1">
        <a:spcBef>
          <a:spcPct val="20000"/>
        </a:spcBef>
        <a:buClr>
          <a:schemeClr val="tx1"/>
        </a:buClr>
        <a:buFont typeface="Wingdings 2"/>
        <a:buChar char=""/>
        <a:defRPr kumimoji="0" sz="6700" kern="1200">
          <a:solidFill>
            <a:schemeClr val="tx1"/>
          </a:solidFill>
          <a:latin typeface="+mn-lt"/>
          <a:ea typeface="+mn-ea"/>
          <a:cs typeface="+mn-cs"/>
        </a:defRPr>
      </a:lvl8pPr>
      <a:lvl9pPr marL="11367821" indent="-877824" algn="l" rtl="0" eaLnBrk="1" latinLnBrk="0" hangingPunct="1">
        <a:spcBef>
          <a:spcPct val="20000"/>
        </a:spcBef>
        <a:buClr>
          <a:schemeClr val="tx1"/>
        </a:buClr>
        <a:buFont typeface="Wingdings 2"/>
        <a:buChar char=""/>
        <a:defRPr kumimoji="0" sz="6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2000"/>
            <a:lum bright="48000" contrast="-28000"/>
          </a:blip>
          <a:srcRect/>
          <a:stretch>
            <a:fillRect/>
          </a:stretch>
        </a:blipFill>
        <a:effectLst/>
      </p:bgPr>
    </p:bg>
    <p:spTree>
      <p:nvGrpSpPr>
        <p:cNvPr id="1" name=""/>
        <p:cNvGrpSpPr/>
        <p:nvPr/>
      </p:nvGrpSpPr>
      <p:grpSpPr>
        <a:xfrm>
          <a:off x="0" y="0"/>
          <a:ext cx="0" cy="0"/>
          <a:chOff x="0" y="0"/>
          <a:chExt cx="0" cy="0"/>
        </a:xfrm>
      </p:grpSpPr>
      <p:sp>
        <p:nvSpPr>
          <p:cNvPr id="87" name="Text Placeholder 86">
            <a:extLst>
              <a:ext uri="{FF2B5EF4-FFF2-40B4-BE49-F238E27FC236}">
                <a16:creationId xmlns="" xmlns:a16="http://schemas.microsoft.com/office/drawing/2014/main" id="{B51B601C-AA87-C448-96E5-5B6D1C8B4249}"/>
              </a:ext>
            </a:extLst>
          </p:cNvPr>
          <p:cNvSpPr>
            <a:spLocks noGrp="1"/>
          </p:cNvSpPr>
          <p:nvPr>
            <p:ph type="body" sz="quarter" idx="10"/>
          </p:nvPr>
        </p:nvSpPr>
        <p:spPr>
          <a:xfrm>
            <a:off x="477827" y="6378481"/>
            <a:ext cx="10056813" cy="15764298"/>
          </a:xfrm>
          <a:solidFill>
            <a:schemeClr val="tx2"/>
          </a:solidFill>
        </p:spPr>
        <p:txBody>
          <a:bodyPr/>
          <a:lstStyle/>
          <a:p>
            <a:r>
              <a:rPr lang="en-US" sz="3600" dirty="0" smtClean="0"/>
              <a:t>The importance of technology in the healthcare sector cannot be overstated. Technology has transformed the way healthcare is delivered, from electronic health records (EHRs) to telemedicine and wearable health devices. It has enabled better communication between healthcare providers, improved patient outcomes, and increased access to healthcare services. Additionally, technology has facilitated collecting and analyzing large amounts of health data, leading to advancements in personalized medicine and predictive analytics. Overall, technology is critical in improving efficiency, reducing medical errors, and ultimately enhancing the quality of care in the healthcare sector. </a:t>
            </a:r>
          </a:p>
          <a:p>
            <a:endParaRPr lang="en-US" sz="3600" dirty="0" smtClean="0"/>
          </a:p>
          <a:p>
            <a:r>
              <a:rPr lang="en-US" sz="3600" dirty="0" smtClean="0"/>
              <a:t>Despite concerns about privacy and security, digital health has the potential to revolutionize healthcare through personalized medicine and big data analytics. While there is a high level of e-health literacy, some populations exhibit apprehension. The pandemic is expected to improve citizens' views about e-health. Overall, digital health has the potential to enhance healthcare outcomes significantly. However, it is crucial to ensure data privacy and security. Over the years, attitudes have likely changed, and </a:t>
            </a:r>
            <a:r>
              <a:rPr lang="en-US" sz="3600" dirty="0" err="1" smtClean="0"/>
              <a:t>eHealth</a:t>
            </a:r>
            <a:r>
              <a:rPr lang="en-US" sz="3600" dirty="0" smtClean="0"/>
              <a:t> tools have become a massive part of our lives</a:t>
            </a:r>
            <a:r>
              <a:rPr lang="en-US" sz="3200" dirty="0" smtClean="0"/>
              <a:t>.</a:t>
            </a:r>
            <a:endParaRPr lang="en-US" sz="3200" dirty="0"/>
          </a:p>
        </p:txBody>
      </p:sp>
      <p:sp>
        <p:nvSpPr>
          <p:cNvPr id="88" name="Text Placeholder 87">
            <a:extLst>
              <a:ext uri="{FF2B5EF4-FFF2-40B4-BE49-F238E27FC236}">
                <a16:creationId xmlns="" xmlns:a16="http://schemas.microsoft.com/office/drawing/2014/main" id="{ED6BA1F4-974B-AA4D-BF12-3F1211493C26}"/>
              </a:ext>
            </a:extLst>
          </p:cNvPr>
          <p:cNvSpPr>
            <a:spLocks noGrp="1"/>
          </p:cNvSpPr>
          <p:nvPr>
            <p:ph type="body" sz="quarter" idx="11"/>
          </p:nvPr>
        </p:nvSpPr>
        <p:spPr>
          <a:xfrm>
            <a:off x="477827" y="5548749"/>
            <a:ext cx="10048875" cy="861766"/>
          </a:xfrm>
        </p:spPr>
        <p:txBody>
          <a:bodyPr/>
          <a:lstStyle/>
          <a:p>
            <a:r>
              <a:rPr lang="en-US" sz="4400" dirty="0" smtClean="0"/>
              <a:t>INTRODUCTION</a:t>
            </a:r>
            <a:endParaRPr lang="en-US" sz="4400" dirty="0"/>
          </a:p>
        </p:txBody>
      </p:sp>
      <p:sp>
        <p:nvSpPr>
          <p:cNvPr id="89" name="Text Placeholder 88">
            <a:extLst>
              <a:ext uri="{FF2B5EF4-FFF2-40B4-BE49-F238E27FC236}">
                <a16:creationId xmlns="" xmlns:a16="http://schemas.microsoft.com/office/drawing/2014/main" id="{52482D9A-DD3A-3E4D-B5A8-692345FB258E}"/>
              </a:ext>
            </a:extLst>
          </p:cNvPr>
          <p:cNvSpPr>
            <a:spLocks noGrp="1"/>
          </p:cNvSpPr>
          <p:nvPr>
            <p:ph type="body" sz="quarter" idx="20"/>
          </p:nvPr>
        </p:nvSpPr>
        <p:spPr>
          <a:xfrm>
            <a:off x="459674" y="22142779"/>
            <a:ext cx="10050462" cy="861766"/>
          </a:xfrm>
          <a:ln w="19050">
            <a:solidFill>
              <a:schemeClr val="tx1"/>
            </a:solidFill>
          </a:ln>
        </p:spPr>
        <p:txBody>
          <a:bodyPr/>
          <a:lstStyle/>
          <a:p>
            <a:r>
              <a:rPr lang="en-US" sz="4400" dirty="0" smtClean="0"/>
              <a:t>OBJECTIVE</a:t>
            </a:r>
            <a:endParaRPr lang="en-US" sz="4400" dirty="0"/>
          </a:p>
        </p:txBody>
      </p:sp>
      <p:sp>
        <p:nvSpPr>
          <p:cNvPr id="90" name="Text Placeholder 89">
            <a:extLst>
              <a:ext uri="{FF2B5EF4-FFF2-40B4-BE49-F238E27FC236}">
                <a16:creationId xmlns="" xmlns:a16="http://schemas.microsoft.com/office/drawing/2014/main" id="{B20DAE73-7398-3541-9047-3EF06FA94C0B}"/>
              </a:ext>
            </a:extLst>
          </p:cNvPr>
          <p:cNvSpPr>
            <a:spLocks noGrp="1"/>
          </p:cNvSpPr>
          <p:nvPr>
            <p:ph type="body" sz="quarter" idx="21"/>
          </p:nvPr>
        </p:nvSpPr>
        <p:spPr>
          <a:xfrm>
            <a:off x="11429681" y="6410515"/>
            <a:ext cx="10048874" cy="25654445"/>
          </a:xfrm>
          <a:solidFill>
            <a:schemeClr val="tx2"/>
          </a:solidFill>
        </p:spPr>
        <p:txBody>
          <a:bodyPr/>
          <a:lstStyle/>
          <a:p>
            <a:endParaRPr lang="en-US" sz="3200" dirty="0" smtClean="0"/>
          </a:p>
          <a:p>
            <a:pPr marL="457200" indent="-457200" algn="just"/>
            <a:r>
              <a:rPr lang="el-GR" sz="4400" b="1" dirty="0" smtClean="0"/>
              <a:t> </a:t>
            </a:r>
            <a:r>
              <a:rPr lang="en-US" sz="4400" b="1" u="sng" dirty="0" smtClean="0"/>
              <a:t>Outcome</a:t>
            </a:r>
            <a:endParaRPr lang="el-GR" sz="4400" b="1" u="sng" dirty="0" smtClean="0"/>
          </a:p>
          <a:p>
            <a:pPr marL="457200" indent="-457200"/>
            <a:endParaRPr lang="el-GR" sz="3600" dirty="0" smtClean="0"/>
          </a:p>
          <a:p>
            <a:pPr marL="457200" indent="-457200"/>
            <a:r>
              <a:rPr lang="en-US" sz="3600" dirty="0" smtClean="0"/>
              <a:t>Despite past research that wanted the health patients of Greece to be wary of electronic health and its applications, the present research aims at more positive results of the mediation of the pandemic that faced both health professionals and the rest of the users with new conditions, where the remote provision of health services appeared to be the best possible solution. Due to the necessity of using e-health and the facility it has .</a:t>
            </a:r>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pPr lvl="0"/>
            <a:r>
              <a:rPr lang="en-US" sz="4400" b="1" u="sng" dirty="0" smtClean="0"/>
              <a:t>Source – Data Measurement</a:t>
            </a:r>
          </a:p>
          <a:p>
            <a:endParaRPr lang="en-US" sz="3600" dirty="0" smtClean="0"/>
          </a:p>
          <a:p>
            <a:pPr>
              <a:buFont typeface="Wingdings" pitchFamily="2" charset="2"/>
              <a:buChar char="v"/>
            </a:pPr>
            <a:r>
              <a:rPr lang="en-US" sz="3600" dirty="0" smtClean="0"/>
              <a:t>Information Technology Attitude Scales for Health (ITASH) questionnaire (Ward et al, 2009).</a:t>
            </a:r>
          </a:p>
          <a:p>
            <a:pPr>
              <a:buFont typeface="Wingdings" pitchFamily="2" charset="2"/>
              <a:buChar char="v"/>
            </a:pPr>
            <a:r>
              <a:rPr lang="en-US" sz="3600" dirty="0" smtClean="0"/>
              <a:t> 5-point closed </a:t>
            </a:r>
            <a:r>
              <a:rPr lang="en-US" sz="3600" dirty="0" err="1" smtClean="0"/>
              <a:t>Likert</a:t>
            </a:r>
            <a:r>
              <a:rPr lang="en-US" sz="3600" dirty="0" smtClean="0"/>
              <a:t> scale "5=strongly agree       1=strongly disagree".</a:t>
            </a:r>
          </a:p>
          <a:p>
            <a:pPr>
              <a:buFont typeface="Wingdings" pitchFamily="2" charset="2"/>
              <a:buChar char="v"/>
            </a:pPr>
            <a:endParaRPr lang="en-US" sz="3600" dirty="0" smtClean="0"/>
          </a:p>
          <a:p>
            <a:pPr>
              <a:buFont typeface="Wingdings" pitchFamily="2" charset="2"/>
              <a:buChar char="v"/>
            </a:pPr>
            <a:endParaRPr lang="en-US" sz="3600" dirty="0" smtClean="0"/>
          </a:p>
          <a:p>
            <a:pPr>
              <a:buFont typeface="Wingdings" pitchFamily="2" charset="2"/>
              <a:buChar char="v"/>
            </a:pPr>
            <a:r>
              <a:rPr lang="en-US" sz="3600" dirty="0" smtClean="0"/>
              <a:t>Data were fitted to the Statistical Package for Social Sciences (SPSS) Version 26.0 statistical package.</a:t>
            </a:r>
          </a:p>
          <a:p>
            <a:endParaRPr lang="en-US" sz="3600" dirty="0" smtClean="0"/>
          </a:p>
          <a:p>
            <a:r>
              <a:rPr lang="en-US" sz="3600" dirty="0" smtClean="0"/>
              <a:t>We will distribute the </a:t>
            </a:r>
            <a:r>
              <a:rPr lang="en-US" sz="3600" u="sng" dirty="0" smtClean="0"/>
              <a:t>questionnaire electronically </a:t>
            </a:r>
            <a:r>
              <a:rPr lang="en-US" sz="3600" dirty="0" smtClean="0"/>
              <a:t>through social networking platforms and email it to a random sample of people in different geographical areas of the country. </a:t>
            </a:r>
          </a:p>
          <a:p>
            <a:r>
              <a:rPr lang="en-US" sz="3600" dirty="0" smtClean="0"/>
              <a:t>Participants will have three months to complete the survey. We will also distribute the ITASH questionnaire along with a questionnaire that includes demographic data of the citizens. </a:t>
            </a:r>
          </a:p>
          <a:p>
            <a:endParaRPr lang="en-US" sz="2800" dirty="0" smtClean="0"/>
          </a:p>
          <a:p>
            <a:endParaRPr lang="en-US" sz="2800" dirty="0" smtClean="0"/>
          </a:p>
        </p:txBody>
      </p:sp>
      <p:sp>
        <p:nvSpPr>
          <p:cNvPr id="91" name="Text Placeholder 90">
            <a:extLst>
              <a:ext uri="{FF2B5EF4-FFF2-40B4-BE49-F238E27FC236}">
                <a16:creationId xmlns="" xmlns:a16="http://schemas.microsoft.com/office/drawing/2014/main" id="{6A984DC8-C031-724D-9B33-B7D232AE5C5D}"/>
              </a:ext>
            </a:extLst>
          </p:cNvPr>
          <p:cNvSpPr>
            <a:spLocks noGrp="1"/>
          </p:cNvSpPr>
          <p:nvPr>
            <p:ph type="body" sz="quarter" idx="22"/>
          </p:nvPr>
        </p:nvSpPr>
        <p:spPr>
          <a:xfrm>
            <a:off x="11429681" y="16550640"/>
            <a:ext cx="10048875" cy="861766"/>
          </a:xfrm>
          <a:solidFill>
            <a:schemeClr val="tx1"/>
          </a:solidFill>
        </p:spPr>
        <p:txBody>
          <a:bodyPr/>
          <a:lstStyle/>
          <a:p>
            <a:r>
              <a:rPr lang="en-US" sz="4400" dirty="0" smtClean="0"/>
              <a:t>MATERIALS AND METHODS:</a:t>
            </a:r>
            <a:endParaRPr lang="en-US" sz="4400" dirty="0"/>
          </a:p>
        </p:txBody>
      </p:sp>
      <p:sp>
        <p:nvSpPr>
          <p:cNvPr id="92" name="Text Placeholder 91">
            <a:extLst>
              <a:ext uri="{FF2B5EF4-FFF2-40B4-BE49-F238E27FC236}">
                <a16:creationId xmlns="" xmlns:a16="http://schemas.microsoft.com/office/drawing/2014/main" id="{2EA51318-ADEE-ED41-AE79-D80086567C7D}"/>
              </a:ext>
            </a:extLst>
          </p:cNvPr>
          <p:cNvSpPr>
            <a:spLocks noGrp="1"/>
          </p:cNvSpPr>
          <p:nvPr>
            <p:ph type="body" sz="quarter" idx="23"/>
          </p:nvPr>
        </p:nvSpPr>
        <p:spPr>
          <a:xfrm>
            <a:off x="22722744" y="13785287"/>
            <a:ext cx="10048874" cy="10008872"/>
          </a:xfrm>
          <a:solidFill>
            <a:schemeClr val="tx2"/>
          </a:solidFill>
        </p:spPr>
        <p:txBody>
          <a:bodyPr/>
          <a:lstStyle/>
          <a:p>
            <a:r>
              <a:rPr lang="en-US" sz="3600" dirty="0" smtClean="0"/>
              <a:t>The type of study chosen is the </a:t>
            </a:r>
            <a:r>
              <a:rPr lang="en-US" sz="3600" u="sng" dirty="0" smtClean="0"/>
              <a:t>cross-sectional study </a:t>
            </a:r>
            <a:r>
              <a:rPr lang="en-US" sz="3600" dirty="0" smtClean="0"/>
              <a:t>in which the measurement of the outcome and the determinants will take place at a specific time and the reception of the information on the outcome will be done at the same time as the reception of identifier information.</a:t>
            </a:r>
          </a:p>
          <a:p>
            <a:endParaRPr lang="en-US" dirty="0" smtClean="0"/>
          </a:p>
          <a:p>
            <a:r>
              <a:rPr lang="en-US" sz="4400" b="1" dirty="0" smtClean="0"/>
              <a:t>                        </a:t>
            </a:r>
            <a:r>
              <a:rPr lang="en-US" sz="4400" b="1" u="sng" dirty="0" smtClean="0"/>
              <a:t>ANALYSIS</a:t>
            </a:r>
          </a:p>
          <a:p>
            <a:r>
              <a:rPr lang="en-US" sz="3600" dirty="0" smtClean="0">
                <a:latin typeface="+mn-lt"/>
              </a:rPr>
              <a:t>It will be used descriptive and inductive methods:</a:t>
            </a:r>
          </a:p>
          <a:p>
            <a:pPr>
              <a:buFont typeface="Arial" pitchFamily="34" charset="0"/>
              <a:buChar char="•"/>
            </a:pPr>
            <a:r>
              <a:rPr lang="en-US" sz="3600" dirty="0" smtClean="0">
                <a:latin typeface="+mn-lt"/>
              </a:rPr>
              <a:t>Measures of position and dispersion, namely mean and standard deviation.</a:t>
            </a:r>
          </a:p>
          <a:p>
            <a:pPr>
              <a:buFont typeface="Arial" pitchFamily="34" charset="0"/>
              <a:buChar char="•"/>
            </a:pPr>
            <a:r>
              <a:rPr lang="en-US" sz="3600" dirty="0" smtClean="0">
                <a:latin typeface="+mn-lt"/>
              </a:rPr>
              <a:t>Average pie &amp; bar graphs.</a:t>
            </a:r>
          </a:p>
          <a:p>
            <a:endParaRPr lang="en-US" dirty="0" smtClean="0"/>
          </a:p>
          <a:p>
            <a:endParaRPr lang="en-US" dirty="0" smtClean="0"/>
          </a:p>
          <a:p>
            <a:endParaRPr lang="en-US" dirty="0" smtClean="0"/>
          </a:p>
          <a:p>
            <a:endParaRPr lang="en-US" dirty="0"/>
          </a:p>
        </p:txBody>
      </p:sp>
      <p:sp>
        <p:nvSpPr>
          <p:cNvPr id="93" name="Text Placeholder 92">
            <a:extLst>
              <a:ext uri="{FF2B5EF4-FFF2-40B4-BE49-F238E27FC236}">
                <a16:creationId xmlns="" xmlns:a16="http://schemas.microsoft.com/office/drawing/2014/main" id="{38D8D04E-BA04-3645-8D54-47AEE765C8B0}"/>
              </a:ext>
            </a:extLst>
          </p:cNvPr>
          <p:cNvSpPr>
            <a:spLocks noGrp="1"/>
          </p:cNvSpPr>
          <p:nvPr>
            <p:ph type="body" sz="quarter" idx="24"/>
          </p:nvPr>
        </p:nvSpPr>
        <p:spPr>
          <a:xfrm>
            <a:off x="22722744" y="12923520"/>
            <a:ext cx="10058400" cy="861766"/>
          </a:xfrm>
        </p:spPr>
        <p:txBody>
          <a:bodyPr/>
          <a:lstStyle/>
          <a:p>
            <a:r>
              <a:rPr lang="en-US" sz="4400" dirty="0" smtClean="0"/>
              <a:t>STUDY DESIGN</a:t>
            </a:r>
            <a:endParaRPr lang="en-US" sz="4400" dirty="0"/>
          </a:p>
        </p:txBody>
      </p:sp>
      <p:sp>
        <p:nvSpPr>
          <p:cNvPr id="94" name="Text Placeholder 93">
            <a:extLst>
              <a:ext uri="{FF2B5EF4-FFF2-40B4-BE49-F238E27FC236}">
                <a16:creationId xmlns="" xmlns:a16="http://schemas.microsoft.com/office/drawing/2014/main" id="{2F97B74B-534C-0842-BE55-AF8FB3442020}"/>
              </a:ext>
            </a:extLst>
          </p:cNvPr>
          <p:cNvSpPr>
            <a:spLocks noGrp="1"/>
          </p:cNvSpPr>
          <p:nvPr>
            <p:ph type="body" sz="quarter" idx="25"/>
          </p:nvPr>
        </p:nvSpPr>
        <p:spPr>
          <a:xfrm>
            <a:off x="33390292" y="5548749"/>
            <a:ext cx="10047018" cy="861766"/>
          </a:xfrm>
        </p:spPr>
        <p:txBody>
          <a:bodyPr/>
          <a:lstStyle/>
          <a:p>
            <a:r>
              <a:rPr lang="en-US" sz="4400" dirty="0" smtClean="0"/>
              <a:t>ETHICS</a:t>
            </a:r>
            <a:endParaRPr lang="en-US" sz="4400" dirty="0"/>
          </a:p>
        </p:txBody>
      </p:sp>
      <p:sp>
        <p:nvSpPr>
          <p:cNvPr id="95" name="Text Placeholder 94">
            <a:extLst>
              <a:ext uri="{FF2B5EF4-FFF2-40B4-BE49-F238E27FC236}">
                <a16:creationId xmlns="" xmlns:a16="http://schemas.microsoft.com/office/drawing/2014/main" id="{C425D03E-96C1-804B-9990-78B2B8349537}"/>
              </a:ext>
            </a:extLst>
          </p:cNvPr>
          <p:cNvSpPr>
            <a:spLocks noGrp="1"/>
          </p:cNvSpPr>
          <p:nvPr>
            <p:ph type="body" sz="quarter" idx="26"/>
          </p:nvPr>
        </p:nvSpPr>
        <p:spPr>
          <a:xfrm>
            <a:off x="33390292" y="6378481"/>
            <a:ext cx="10036954" cy="5142959"/>
          </a:xfrm>
          <a:solidFill>
            <a:schemeClr val="tx2"/>
          </a:solidFill>
        </p:spPr>
        <p:txBody>
          <a:bodyPr/>
          <a:lstStyle/>
          <a:p>
            <a:r>
              <a:rPr lang="en-US" sz="3600" dirty="0" smtClean="0"/>
              <a:t>The author of the original questionnaire was contacted to obtain permission for its use and translation in the research. </a:t>
            </a:r>
          </a:p>
          <a:p>
            <a:endParaRPr lang="en-US" sz="3600" dirty="0" smtClean="0"/>
          </a:p>
          <a:p>
            <a:r>
              <a:rPr lang="en-US" sz="3600" dirty="0" smtClean="0"/>
              <a:t>Prior to data collection, research participants were duly informed of the research's objectives and were guaranteed anonymity and confidentiality of the information gathered.</a:t>
            </a:r>
            <a:endParaRPr lang="en-US" sz="3600" dirty="0"/>
          </a:p>
        </p:txBody>
      </p:sp>
      <p:sp>
        <p:nvSpPr>
          <p:cNvPr id="96" name="Text Placeholder 95">
            <a:extLst>
              <a:ext uri="{FF2B5EF4-FFF2-40B4-BE49-F238E27FC236}">
                <a16:creationId xmlns="" xmlns:a16="http://schemas.microsoft.com/office/drawing/2014/main" id="{59AA662D-8D39-F746-9987-521130222D8C}"/>
              </a:ext>
            </a:extLst>
          </p:cNvPr>
          <p:cNvSpPr>
            <a:spLocks noGrp="1"/>
          </p:cNvSpPr>
          <p:nvPr>
            <p:ph type="body" sz="quarter" idx="27"/>
          </p:nvPr>
        </p:nvSpPr>
        <p:spPr>
          <a:xfrm>
            <a:off x="33390292" y="13354404"/>
            <a:ext cx="10047018" cy="861766"/>
          </a:xfrm>
        </p:spPr>
        <p:txBody>
          <a:bodyPr/>
          <a:lstStyle/>
          <a:p>
            <a:r>
              <a:rPr lang="en-US" sz="4400" dirty="0" smtClean="0"/>
              <a:t>REFERENCES</a:t>
            </a:r>
            <a:endParaRPr lang="en-US" sz="4400" dirty="0"/>
          </a:p>
        </p:txBody>
      </p:sp>
      <p:sp>
        <p:nvSpPr>
          <p:cNvPr id="97" name="Text Placeholder 96">
            <a:extLst>
              <a:ext uri="{FF2B5EF4-FFF2-40B4-BE49-F238E27FC236}">
                <a16:creationId xmlns="" xmlns:a16="http://schemas.microsoft.com/office/drawing/2014/main" id="{C9838796-29D9-8A4D-9392-4C51FAC609C9}"/>
              </a:ext>
            </a:extLst>
          </p:cNvPr>
          <p:cNvSpPr>
            <a:spLocks noGrp="1"/>
          </p:cNvSpPr>
          <p:nvPr>
            <p:ph type="body" sz="quarter" idx="28"/>
          </p:nvPr>
        </p:nvSpPr>
        <p:spPr>
          <a:xfrm>
            <a:off x="33380228" y="14660880"/>
            <a:ext cx="10047018" cy="16636426"/>
          </a:xfrm>
          <a:solidFill>
            <a:schemeClr val="tx2"/>
          </a:solidFill>
        </p:spPr>
        <p:txBody>
          <a:bodyPr/>
          <a:lstStyle/>
          <a:p>
            <a:pPr marL="457200" indent="-457200">
              <a:buFont typeface="+mj-lt"/>
              <a:buAutoNum type="arabicPeriod"/>
            </a:pPr>
            <a:r>
              <a:rPr lang="en-US" sz="3600" dirty="0" err="1" smtClean="0"/>
              <a:t>Hyfantis</a:t>
            </a:r>
            <a:r>
              <a:rPr lang="en-US" sz="3600" dirty="0" smtClean="0"/>
              <a:t>, T., &amp; </a:t>
            </a:r>
            <a:r>
              <a:rPr lang="en-US" sz="3600" dirty="0" err="1" smtClean="0"/>
              <a:t>Giannouli</a:t>
            </a:r>
            <a:r>
              <a:rPr lang="en-US" sz="3600" dirty="0" smtClean="0"/>
              <a:t>, V. (2017). In The Labyrinth of e-Health: Exploring Attitudes towards e-Health in Greece. *Journal of Psychology and Clinical Psychiatry.* https://medcraveonline.com/JPCPY/JPCPY-08-00474.pdf </a:t>
            </a:r>
          </a:p>
          <a:p>
            <a:pPr marL="457200" indent="-457200">
              <a:buFont typeface="+mj-lt"/>
              <a:buAutoNum type="arabicPeriod"/>
            </a:pPr>
            <a:r>
              <a:rPr lang="en-US" sz="3600" dirty="0" err="1" smtClean="0"/>
              <a:t>Stroetmann</a:t>
            </a:r>
            <a:r>
              <a:rPr lang="en-US" sz="3600" dirty="0" smtClean="0"/>
              <a:t>, V., &amp; </a:t>
            </a:r>
            <a:r>
              <a:rPr lang="en-US" sz="3600" dirty="0" err="1" smtClean="0"/>
              <a:t>Birov</a:t>
            </a:r>
            <a:r>
              <a:rPr lang="en-US" sz="3600" dirty="0" smtClean="0"/>
              <a:t>, S. (2021). Digital Health Transformation in Europe – Recommendations are on the Horizon. *Health Management, 21*(5), https://healthmanagement.org/c/healthmanagement/issuearticle/digital-health-transformation-in-europe-recommendations-are-on-the-horizon. </a:t>
            </a:r>
          </a:p>
          <a:p>
            <a:pPr marL="457200" indent="-457200">
              <a:buFont typeface="+mj-lt"/>
              <a:buAutoNum type="arabicPeriod"/>
            </a:pPr>
            <a:r>
              <a:rPr lang="en-US" sz="3600" dirty="0" err="1" smtClean="0"/>
              <a:t>Dopelt</a:t>
            </a:r>
            <a:r>
              <a:rPr lang="en-US" sz="3600" dirty="0" smtClean="0"/>
              <a:t>, K., </a:t>
            </a:r>
            <a:r>
              <a:rPr lang="en-US" sz="3600" dirty="0" err="1" smtClean="0"/>
              <a:t>Avni</a:t>
            </a:r>
            <a:r>
              <a:rPr lang="en-US" sz="3600" dirty="0" smtClean="0"/>
              <a:t>, N., </a:t>
            </a:r>
            <a:r>
              <a:rPr lang="en-US" sz="3600" dirty="0" err="1" smtClean="0"/>
              <a:t>Haimov-Sadikov</a:t>
            </a:r>
            <a:r>
              <a:rPr lang="en-US" sz="3600" dirty="0" smtClean="0"/>
              <a:t>, Y., Golan, I., &amp; </a:t>
            </a:r>
            <a:r>
              <a:rPr lang="en-US" sz="3600" dirty="0" err="1" smtClean="0"/>
              <a:t>Davidovitch</a:t>
            </a:r>
            <a:r>
              <a:rPr lang="en-US" sz="3600" dirty="0" smtClean="0"/>
              <a:t>, N. (2021). Telemedicine and </a:t>
            </a:r>
            <a:r>
              <a:rPr lang="en-US" sz="3600" dirty="0" err="1" smtClean="0"/>
              <a:t>eHealth</a:t>
            </a:r>
            <a:r>
              <a:rPr lang="en-US" sz="3600" dirty="0" smtClean="0"/>
              <a:t> Literacy in the Era of COVID-19: A Cross-Sectional Study in a Peripheral Clinic in Israel. *International Journal of Environmental Research and Public Health*, https://www.mdpi.com/1660-4601/18/18/9556. </a:t>
            </a:r>
          </a:p>
          <a:p>
            <a:pPr marL="457200" indent="-457200">
              <a:buFont typeface="+mj-lt"/>
              <a:buAutoNum type="arabicPeriod"/>
            </a:pPr>
            <a:r>
              <a:rPr lang="en-US" sz="3600" dirty="0" err="1" smtClean="0"/>
              <a:t>Angelidis</a:t>
            </a:r>
            <a:r>
              <a:rPr lang="en-US" sz="3600" dirty="0" smtClean="0"/>
              <a:t>, P., </a:t>
            </a:r>
            <a:r>
              <a:rPr lang="en-US" sz="3600" dirty="0" err="1" smtClean="0"/>
              <a:t>Giest</a:t>
            </a:r>
            <a:r>
              <a:rPr lang="en-US" sz="3600" dirty="0" smtClean="0"/>
              <a:t>, S., </a:t>
            </a:r>
            <a:r>
              <a:rPr lang="en-US" sz="3600" dirty="0" err="1" smtClean="0"/>
              <a:t>Dumortier</a:t>
            </a:r>
            <a:r>
              <a:rPr lang="en-US" sz="3600" dirty="0" smtClean="0"/>
              <a:t>, J., </a:t>
            </a:r>
            <a:r>
              <a:rPr lang="en-US" sz="3600" dirty="0" err="1" smtClean="0"/>
              <a:t>Artmann</a:t>
            </a:r>
            <a:r>
              <a:rPr lang="en-US" sz="3600" dirty="0" smtClean="0"/>
              <a:t>, J., &amp; Heywood, J. (2010). Country Brief: Greece. *European Commission, DG Information Society and Media*, http://www.ehealth-strategies.eu/database/documents/Greece_CountryBrief_eHStrategies.pdf. </a:t>
            </a:r>
          </a:p>
        </p:txBody>
      </p:sp>
      <p:sp>
        <p:nvSpPr>
          <p:cNvPr id="100" name="Text Placeholder 99">
            <a:extLst>
              <a:ext uri="{FF2B5EF4-FFF2-40B4-BE49-F238E27FC236}">
                <a16:creationId xmlns="" xmlns:a16="http://schemas.microsoft.com/office/drawing/2014/main" id="{E1D63EAF-47F9-774B-9E42-7734CFFDC91E}"/>
              </a:ext>
            </a:extLst>
          </p:cNvPr>
          <p:cNvSpPr>
            <a:spLocks noGrp="1"/>
          </p:cNvSpPr>
          <p:nvPr>
            <p:ph type="body" sz="quarter" idx="29"/>
          </p:nvPr>
        </p:nvSpPr>
        <p:spPr>
          <a:xfrm>
            <a:off x="477827" y="23004545"/>
            <a:ext cx="10032309" cy="9517615"/>
          </a:xfrm>
          <a:solidFill>
            <a:schemeClr val="tx2"/>
          </a:solidFill>
        </p:spPr>
        <p:txBody>
          <a:bodyPr/>
          <a:lstStyle/>
          <a:p>
            <a:pPr marL="457200" indent="-457200"/>
            <a:r>
              <a:rPr lang="en-US" sz="3600" dirty="0" smtClean="0"/>
              <a:t>The study focuses on examining the opinions of Greek citizens, including health professionals and the public, towards electronic health and its applications before, during, and after the COVID-19 pandemic. It aims to explore the factors influencing their attitudes toward e-health and track the evolution of these opinions over time. The study will employ a comprehensive research methodology, examining the receptivity or wariness of health users towards the development of health services as the dependent variable, and demographic factors, digital skills, and the relationship with electronic devices as independent variables.</a:t>
            </a:r>
            <a:endParaRPr lang="el-GR" sz="3600" dirty="0" smtClean="0"/>
          </a:p>
        </p:txBody>
      </p:sp>
      <p:sp>
        <p:nvSpPr>
          <p:cNvPr id="101" name="Text Placeholder 100">
            <a:extLst>
              <a:ext uri="{FF2B5EF4-FFF2-40B4-BE49-F238E27FC236}">
                <a16:creationId xmlns="" xmlns:a16="http://schemas.microsoft.com/office/drawing/2014/main" id="{3F1E5495-EDC6-8943-BA21-C1F3009450C4}"/>
              </a:ext>
            </a:extLst>
          </p:cNvPr>
          <p:cNvSpPr>
            <a:spLocks noGrp="1"/>
          </p:cNvSpPr>
          <p:nvPr>
            <p:ph type="body" sz="quarter" idx="30"/>
          </p:nvPr>
        </p:nvSpPr>
        <p:spPr>
          <a:xfrm>
            <a:off x="23393304" y="17412406"/>
            <a:ext cx="9387840" cy="1196574"/>
          </a:xfrm>
        </p:spPr>
        <p:txBody>
          <a:bodyPr>
            <a:normAutofit/>
          </a:bodyPr>
          <a:lstStyle/>
          <a:p>
            <a:r>
              <a:rPr lang="en-US" dirty="0" smtClean="0"/>
              <a:t>.</a:t>
            </a:r>
            <a:endParaRPr lang="en-US" dirty="0"/>
          </a:p>
        </p:txBody>
      </p:sp>
      <p:sp>
        <p:nvSpPr>
          <p:cNvPr id="102" name="Text Placeholder 101">
            <a:extLst>
              <a:ext uri="{FF2B5EF4-FFF2-40B4-BE49-F238E27FC236}">
                <a16:creationId xmlns="" xmlns:a16="http://schemas.microsoft.com/office/drawing/2014/main" id="{54FAC610-AA8B-4244-8F06-6E0DE1A9D297}"/>
              </a:ext>
            </a:extLst>
          </p:cNvPr>
          <p:cNvSpPr>
            <a:spLocks noGrp="1"/>
          </p:cNvSpPr>
          <p:nvPr>
            <p:ph type="body" sz="quarter" idx="96"/>
          </p:nvPr>
        </p:nvSpPr>
        <p:spPr>
          <a:xfrm>
            <a:off x="9448800" y="3078480"/>
            <a:ext cx="22987004" cy="1891148"/>
          </a:xfrm>
          <a:ln>
            <a:solidFill>
              <a:schemeClr val="bg2">
                <a:lumMod val="60000"/>
                <a:lumOff val="40000"/>
              </a:schemeClr>
            </a:solidFill>
            <a:prstDash val="dash"/>
          </a:ln>
        </p:spPr>
        <p:txBody>
          <a:bodyPr>
            <a:noAutofit/>
          </a:bodyPr>
          <a:lstStyle/>
          <a:p>
            <a:pPr algn="ctr"/>
            <a:r>
              <a:rPr lang="en-US" sz="4800" i="1" dirty="0" err="1" smtClean="0"/>
              <a:t>Kleio</a:t>
            </a:r>
            <a:r>
              <a:rPr lang="en-US" sz="4800" i="1" dirty="0" smtClean="0"/>
              <a:t> Marina </a:t>
            </a:r>
            <a:r>
              <a:rPr lang="en-US" sz="4800" i="1" dirty="0" err="1" smtClean="0"/>
              <a:t>Katogianni</a:t>
            </a:r>
            <a:endParaRPr lang="en-US" sz="4800" i="1" dirty="0" smtClean="0"/>
          </a:p>
          <a:p>
            <a:pPr algn="ctr"/>
            <a:r>
              <a:rPr lang="en-US" sz="4800" i="1" dirty="0" smtClean="0"/>
              <a:t>PhD Candidate Of University Of Alicante</a:t>
            </a:r>
            <a:endParaRPr lang="en-US" sz="4800" i="1" dirty="0"/>
          </a:p>
        </p:txBody>
      </p:sp>
      <p:sp>
        <p:nvSpPr>
          <p:cNvPr id="103" name="Text Placeholder 102">
            <a:extLst>
              <a:ext uri="{FF2B5EF4-FFF2-40B4-BE49-F238E27FC236}">
                <a16:creationId xmlns="" xmlns:a16="http://schemas.microsoft.com/office/drawing/2014/main" id="{95FDDD8F-0EE1-3F4F-AEB9-C6A6DBC65968}"/>
              </a:ext>
            </a:extLst>
          </p:cNvPr>
          <p:cNvSpPr>
            <a:spLocks noGrp="1"/>
          </p:cNvSpPr>
          <p:nvPr>
            <p:ph type="body" sz="quarter" idx="150"/>
          </p:nvPr>
        </p:nvSpPr>
        <p:spPr>
          <a:xfrm>
            <a:off x="5932593" y="1828801"/>
            <a:ext cx="31998968" cy="1249680"/>
          </a:xfrm>
          <a:ln w="57150">
            <a:solidFill>
              <a:schemeClr val="bg2">
                <a:lumMod val="75000"/>
              </a:schemeClr>
            </a:solidFill>
          </a:ln>
        </p:spPr>
        <p:txBody>
          <a:bodyPr>
            <a:noAutofit/>
          </a:bodyPr>
          <a:lstStyle/>
          <a:p>
            <a:r>
              <a:rPr lang="en-US" dirty="0" smtClean="0"/>
              <a:t>The Attitudes of Greek Citizens toward e-Health before-during-post pandemic Crisis</a:t>
            </a:r>
            <a:endParaRPr lang="en-US" dirty="0"/>
          </a:p>
        </p:txBody>
      </p:sp>
      <p:pic>
        <p:nvPicPr>
          <p:cNvPr id="19" name="18 - Εικόνα" descr="219_Cowie_Figure 1_escardio-hPhotoLarge.jpg"/>
          <p:cNvPicPr>
            <a:picLocks noChangeAspect="1"/>
          </p:cNvPicPr>
          <p:nvPr/>
        </p:nvPicPr>
        <p:blipFill>
          <a:blip r:embed="rId3"/>
          <a:stretch>
            <a:fillRect/>
          </a:stretch>
        </p:blipFill>
        <p:spPr>
          <a:xfrm>
            <a:off x="22722744" y="25410051"/>
            <a:ext cx="10667548" cy="6007514"/>
          </a:xfrm>
          <a:prstGeom prst="rect">
            <a:avLst/>
          </a:prstGeom>
        </p:spPr>
      </p:pic>
      <p:sp>
        <p:nvSpPr>
          <p:cNvPr id="20" name="19 - Ορθογώνιο"/>
          <p:cNvSpPr/>
          <p:nvPr/>
        </p:nvSpPr>
        <p:spPr>
          <a:xfrm>
            <a:off x="22722744" y="6410515"/>
            <a:ext cx="9479280" cy="4154984"/>
          </a:xfrm>
          <a:prstGeom prst="rect">
            <a:avLst/>
          </a:prstGeom>
          <a:solidFill>
            <a:schemeClr val="tx2"/>
          </a:solidFill>
        </p:spPr>
        <p:txBody>
          <a:bodyPr wrap="square">
            <a:spAutoFit/>
          </a:bodyPr>
          <a:lstStyle/>
          <a:p>
            <a:endParaRPr lang="en-US" sz="4000" u="sng" dirty="0" smtClean="0">
              <a:solidFill>
                <a:schemeClr val="bg2">
                  <a:lumMod val="75000"/>
                </a:schemeClr>
              </a:solidFill>
              <a:latin typeface="Times New Roman" pitchFamily="18" charset="0"/>
              <a:cs typeface="Times New Roman" pitchFamily="18" charset="0"/>
            </a:endParaRPr>
          </a:p>
          <a:p>
            <a:r>
              <a:rPr lang="en-US" sz="4400" b="1" u="sng" dirty="0" smtClean="0">
                <a:solidFill>
                  <a:schemeClr val="bg2">
                    <a:lumMod val="75000"/>
                  </a:schemeClr>
                </a:solidFill>
                <a:latin typeface="Times New Roman" pitchFamily="18" charset="0"/>
                <a:cs typeface="Times New Roman" pitchFamily="18" charset="0"/>
              </a:rPr>
              <a:t>STUDY SITE &amp; PARTICIPANTS</a:t>
            </a:r>
          </a:p>
          <a:p>
            <a:r>
              <a:rPr lang="en-US" sz="3600" dirty="0" smtClean="0">
                <a:solidFill>
                  <a:schemeClr val="bg2">
                    <a:lumMod val="75000"/>
                  </a:schemeClr>
                </a:solidFill>
                <a:latin typeface="Times New Roman" pitchFamily="18" charset="0"/>
                <a:cs typeface="Times New Roman" pitchFamily="18" charset="0"/>
              </a:rPr>
              <a:t>Conducting online space using social media</a:t>
            </a:r>
          </a:p>
          <a:p>
            <a:endParaRPr lang="en-US" sz="3600" dirty="0" smtClean="0">
              <a:solidFill>
                <a:schemeClr val="bg2">
                  <a:lumMod val="75000"/>
                </a:schemeClr>
              </a:solidFill>
              <a:latin typeface="Times New Roman" pitchFamily="18" charset="0"/>
              <a:cs typeface="Times New Roman" pitchFamily="18" charset="0"/>
            </a:endParaRPr>
          </a:p>
          <a:p>
            <a:r>
              <a:rPr lang="en-US" sz="3600" dirty="0" smtClean="0">
                <a:solidFill>
                  <a:schemeClr val="bg2">
                    <a:lumMod val="75000"/>
                  </a:schemeClr>
                </a:solidFill>
                <a:latin typeface="Times New Roman" pitchFamily="18" charset="0"/>
                <a:cs typeface="Times New Roman" pitchFamily="18" charset="0"/>
              </a:rPr>
              <a:t>Source population: all the inhabitants of the country</a:t>
            </a:r>
          </a:p>
          <a:p>
            <a:r>
              <a:rPr lang="en-US" sz="3600" dirty="0" smtClean="0">
                <a:solidFill>
                  <a:schemeClr val="bg2">
                    <a:lumMod val="75000"/>
                  </a:schemeClr>
                </a:solidFill>
                <a:latin typeface="Times New Roman" pitchFamily="18" charset="0"/>
                <a:cs typeface="Times New Roman" pitchFamily="18" charset="0"/>
              </a:rPr>
              <a:t>Subject: those who participated in the research</a:t>
            </a:r>
            <a:endParaRPr lang="en-US" sz="3600" dirty="0">
              <a:solidFill>
                <a:schemeClr val="bg2">
                  <a:lumMod val="75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831917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Αποκορύφωμ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Κλασικό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11249</TotalTime>
  <Words>838</Words>
  <Application>Microsoft Macintosh PowerPoint</Application>
  <PresentationFormat>Προσαρμογή</PresentationFormat>
  <Paragraphs>57</Paragraphs>
  <Slides>1</Slides>
  <Notes>0</Notes>
  <HiddenSlides>0</HiddenSlides>
  <MMClips>0</MMClips>
  <ScaleCrop>false</ScaleCrop>
  <HeadingPairs>
    <vt:vector size="4" baseType="variant">
      <vt:variant>
        <vt:lpstr>Θέμα</vt:lpstr>
      </vt:variant>
      <vt:variant>
        <vt:i4>3</vt:i4>
      </vt:variant>
      <vt:variant>
        <vt:lpstr>Τίτλοι διαφανειών</vt:lpstr>
      </vt:variant>
      <vt:variant>
        <vt:i4>1</vt:i4>
      </vt:variant>
    </vt:vector>
  </HeadingPairs>
  <TitlesOfParts>
    <vt:vector size="4" baseType="lpstr">
      <vt:lpstr>36x48-Template</vt:lpstr>
      <vt:lpstr>Without guides</vt:lpstr>
      <vt:lpstr>Αποκορύφωμα</vt:lpstr>
      <vt:lpstr>Διαφάνεια 1</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Klio</cp:lastModifiedBy>
  <cp:revision>75</cp:revision>
  <dcterms:created xsi:type="dcterms:W3CDTF">2012-02-03T19:11:35Z</dcterms:created>
  <dcterms:modified xsi:type="dcterms:W3CDTF">2024-06-26T14:33:59Z</dcterms:modified>
  <cp:category>Research poster templates</cp:category>
</cp:coreProperties>
</file>